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8"/>
  </p:notesMasterIdLst>
  <p:sldIdLst>
    <p:sldId id="859" r:id="rId2"/>
    <p:sldId id="1238" r:id="rId3"/>
    <p:sldId id="1244" r:id="rId4"/>
    <p:sldId id="1243" r:id="rId5"/>
    <p:sldId id="1260" r:id="rId6"/>
    <p:sldId id="1261" r:id="rId7"/>
    <p:sldId id="1262" r:id="rId8"/>
    <p:sldId id="1263" r:id="rId9"/>
    <p:sldId id="1264" r:id="rId10"/>
    <p:sldId id="1265" r:id="rId11"/>
    <p:sldId id="1266" r:id="rId12"/>
    <p:sldId id="1267" r:id="rId13"/>
    <p:sldId id="1268" r:id="rId14"/>
    <p:sldId id="1269" r:id="rId15"/>
    <p:sldId id="1271" r:id="rId16"/>
    <p:sldId id="1272" r:id="rId17"/>
    <p:sldId id="1273" r:id="rId18"/>
    <p:sldId id="1274" r:id="rId19"/>
    <p:sldId id="1275" r:id="rId20"/>
    <p:sldId id="1276" r:id="rId21"/>
    <p:sldId id="1277" r:id="rId22"/>
    <p:sldId id="1278" r:id="rId23"/>
    <p:sldId id="1293" r:id="rId24"/>
    <p:sldId id="1280" r:id="rId25"/>
    <p:sldId id="1281" r:id="rId26"/>
    <p:sldId id="1282" r:id="rId27"/>
    <p:sldId id="1283" r:id="rId28"/>
    <p:sldId id="1285" r:id="rId29"/>
    <p:sldId id="1286" r:id="rId30"/>
    <p:sldId id="1294" r:id="rId31"/>
    <p:sldId id="1288" r:id="rId32"/>
    <p:sldId id="1296" r:id="rId33"/>
    <p:sldId id="1305" r:id="rId34"/>
    <p:sldId id="1298" r:id="rId35"/>
    <p:sldId id="1299" r:id="rId36"/>
    <p:sldId id="1245" r:id="rId37"/>
    <p:sldId id="1289" r:id="rId38"/>
    <p:sldId id="1290" r:id="rId39"/>
    <p:sldId id="1291" r:id="rId40"/>
    <p:sldId id="1292" r:id="rId41"/>
    <p:sldId id="1301" r:id="rId42"/>
    <p:sldId id="1306" r:id="rId43"/>
    <p:sldId id="1307" r:id="rId44"/>
    <p:sldId id="1304" r:id="rId45"/>
    <p:sldId id="1310" r:id="rId46"/>
    <p:sldId id="1311" r:id="rId47"/>
    <p:sldId id="1312" r:id="rId48"/>
    <p:sldId id="1313" r:id="rId49"/>
    <p:sldId id="1314" r:id="rId50"/>
    <p:sldId id="1315" r:id="rId51"/>
    <p:sldId id="1316" r:id="rId52"/>
    <p:sldId id="1317" r:id="rId53"/>
    <p:sldId id="1318" r:id="rId54"/>
    <p:sldId id="1319" r:id="rId55"/>
    <p:sldId id="1320" r:id="rId56"/>
    <p:sldId id="1321" r:id="rId57"/>
    <p:sldId id="1322" r:id="rId58"/>
    <p:sldId id="1323" r:id="rId59"/>
    <p:sldId id="1324" r:id="rId60"/>
    <p:sldId id="1325" r:id="rId61"/>
    <p:sldId id="1326" r:id="rId62"/>
    <p:sldId id="1327" r:id="rId63"/>
    <p:sldId id="1328" r:id="rId64"/>
    <p:sldId id="1329" r:id="rId65"/>
    <p:sldId id="1330" r:id="rId66"/>
    <p:sldId id="1331" r:id="rId67"/>
    <p:sldId id="1332" r:id="rId68"/>
    <p:sldId id="1333" r:id="rId69"/>
    <p:sldId id="1334" r:id="rId70"/>
    <p:sldId id="1335" r:id="rId71"/>
    <p:sldId id="1336" r:id="rId72"/>
    <p:sldId id="1337" r:id="rId73"/>
    <p:sldId id="1338" r:id="rId74"/>
    <p:sldId id="1339" r:id="rId75"/>
    <p:sldId id="1340" r:id="rId76"/>
    <p:sldId id="1341" r:id="rId77"/>
    <p:sldId id="1342" r:id="rId78"/>
    <p:sldId id="1343" r:id="rId79"/>
    <p:sldId id="1344" r:id="rId80"/>
    <p:sldId id="1345" r:id="rId81"/>
    <p:sldId id="1346" r:id="rId82"/>
    <p:sldId id="1347" r:id="rId83"/>
    <p:sldId id="1348" r:id="rId84"/>
    <p:sldId id="1349" r:id="rId85"/>
    <p:sldId id="1350" r:id="rId86"/>
    <p:sldId id="1351" r:id="rId8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6821"/>
    <a:srgbClr val="00AEEF"/>
    <a:srgbClr val="F38928"/>
    <a:srgbClr val="FBC9BC"/>
    <a:srgbClr val="FEE2D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52" autoAdjust="0"/>
    <p:restoredTop sz="94606" autoAdjust="0"/>
  </p:normalViewPr>
  <p:slideViewPr>
    <p:cSldViewPr>
      <p:cViewPr varScale="1">
        <p:scale>
          <a:sx n="110" d="100"/>
          <a:sy n="110" d="100"/>
        </p:scale>
        <p:origin x="5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 高中英语 第三册 </a:t>
            </a:r>
            <a:r>
              <a:rPr lang="en-US" altLang="zh-CN" sz="200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926" y="2381536"/>
            <a:ext cx="11530148" cy="119148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dirty="0">
                <a:solidFill>
                  <a:srgbClr val="549E39"/>
                </a:solidFill>
                <a:ea typeface="微软雅黑" panose="020B0503020204020204" pitchFamily="34" charset="-122"/>
                <a:cs typeface="Times New Roman" panose="02020603050405020304" pitchFamily="18" charset="0"/>
              </a:rPr>
              <a:t>UNIT 3</a:t>
            </a:r>
            <a:r>
              <a:rPr lang="zh-CN" altLang="en-US" sz="5400" dirty="0">
                <a:solidFill>
                  <a:srgbClr val="549E39"/>
                </a:solidFill>
                <a:ea typeface="微软雅黑" panose="020B0503020204020204" pitchFamily="34" charset="-122"/>
                <a:cs typeface="Times New Roman" panose="02020603050405020304" pitchFamily="18" charset="0"/>
              </a:rPr>
              <a:t>　</a:t>
            </a:r>
            <a:r>
              <a:rPr lang="en-US" altLang="zh-CN" sz="5400" dirty="0">
                <a:solidFill>
                  <a:srgbClr val="549E39"/>
                </a:solidFill>
                <a:ea typeface="微软雅黑" panose="020B0503020204020204" pitchFamily="34" charset="-122"/>
                <a:cs typeface="Times New Roman" panose="02020603050405020304" pitchFamily="18" charset="0"/>
              </a:rPr>
              <a:t>DIVERSE </a:t>
            </a:r>
            <a:r>
              <a:rPr lang="en-US" altLang="zh-CN" sz="5400" dirty="0" smtClean="0">
                <a:solidFill>
                  <a:srgbClr val="549E39"/>
                </a:solidFill>
                <a:ea typeface="微软雅黑" panose="020B0503020204020204" pitchFamily="34" charset="-122"/>
                <a:cs typeface="Times New Roman" panose="02020603050405020304" pitchFamily="18" charset="0"/>
              </a:rPr>
              <a:t>CULTURES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occur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发生</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出现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7" y="1722714"/>
            <a:ext cx="11517800" cy="1922310"/>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61693"/>
            <a:ext cx="8469154" cy="503172"/>
          </a:xfrm>
          <a:prstGeom prst="rect">
            <a:avLst/>
          </a:prstGeom>
        </p:spPr>
      </p:pic>
      <p:sp>
        <p:nvSpPr>
          <p:cNvPr id="6" name="内容占位符 1"/>
          <p:cNvSpPr txBox="1">
            <a:spLocks/>
          </p:cNvSpPr>
          <p:nvPr/>
        </p:nvSpPr>
        <p:spPr bwMode="auto">
          <a:xfrm>
            <a:off x="360854" y="187449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rebuild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itself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earthquake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1906.</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这是一座多么伟大的城市</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一座在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1906</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年地震发生后能够自我重建的城市。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6259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headaches only occur at night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 of fresh air and oxygen is often the cause.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如果只是在夜里头痛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那可能是因为缺少新鲜空气和氧气。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occur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想法突然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）浮现于脑中；被想起，被想到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occurs to/strikes/comes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某人突然想起某事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to/strikes/hits/dawns on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某人突然想起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某人突然想起做某事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我突然想到了一个好主意。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他从没想到她会反对他。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0" y="2055317"/>
            <a:ext cx="1008539" cy="342130"/>
          </a:xfrm>
          <a:prstGeom prst="rect">
            <a:avLst/>
          </a:prstGeom>
        </p:spPr>
      </p:pic>
    </p:spTree>
    <p:extLst>
      <p:ext uri="{BB962C8B-B14F-4D97-AF65-F5344CB8AC3E}">
        <p14:creationId xmlns:p14="http://schemas.microsoft.com/office/powerpoint/2010/main" val="18546835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43924" cy="93953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发生的事；事件；遭遇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06066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occur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没有被动语态，不用于进行时。</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作谓语时，主语不能是人。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4.EPS" descr="id:2147488806;FounderCES"/>
          <p:cNvPicPr/>
          <p:nvPr/>
        </p:nvPicPr>
        <p:blipFill>
          <a:blip r:embed="rId3"/>
          <a:stretch>
            <a:fillRect/>
          </a:stretch>
        </p:blipFill>
        <p:spPr>
          <a:xfrm>
            <a:off x="463813" y="2257660"/>
            <a:ext cx="1008383" cy="342077"/>
          </a:xfrm>
          <a:prstGeom prst="rect">
            <a:avLst/>
          </a:prstGeom>
        </p:spPr>
      </p:pic>
    </p:spTree>
    <p:extLst>
      <p:ext uri="{BB962C8B-B14F-4D97-AF65-F5344CB8AC3E}">
        <p14:creationId xmlns:p14="http://schemas.microsoft.com/office/powerpoint/2010/main" val="35375679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seek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寻找</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寻求</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争取</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向人</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请求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34566" y="1668123"/>
            <a:ext cx="11509091" cy="190489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2"/>
          <a:stretch>
            <a:fillRect/>
          </a:stretch>
        </p:blipFill>
        <p:spPr>
          <a:xfrm>
            <a:off x="3386692" y="1407102"/>
            <a:ext cx="8469154" cy="503172"/>
          </a:xfrm>
          <a:prstGeom prst="rect">
            <a:avLst/>
          </a:prstGeom>
        </p:spPr>
      </p:pic>
      <p:sp>
        <p:nvSpPr>
          <p:cNvPr id="7" name="内容占位符 1"/>
          <p:cNvSpPr txBox="1">
            <a:spLocks/>
          </p:cNvSpPr>
          <p:nvPr/>
        </p:nvSpPr>
        <p:spPr bwMode="auto">
          <a:xfrm>
            <a:off x="360854" y="18199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Francisco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quickly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来自世界各地的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多万人来寻找成功致富之路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旧金山很快就成为了一座大城市。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63785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young people go to the city to seek their fortune.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许多年轻人去城里寻求发迹的机会。</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seek advice from...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征求建议</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for/after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寻找某人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fame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8532;FounderCES"/>
          <p:cNvPicPr/>
          <p:nvPr/>
        </p:nvPicPr>
        <p:blipFill>
          <a:blip r:embed="rId3"/>
          <a:stretch>
            <a:fillRect/>
          </a:stretch>
        </p:blipFill>
        <p:spPr>
          <a:xfrm>
            <a:off x="446240" y="4946563"/>
            <a:ext cx="1008539" cy="342130"/>
          </a:xfrm>
          <a:prstGeom prst="rect">
            <a:avLst/>
          </a:prstGeom>
        </p:spPr>
      </p:pic>
    </p:spTree>
    <p:extLst>
      <p:ext uri="{BB962C8B-B14F-4D97-AF65-F5344CB8AC3E}">
        <p14:creationId xmlns:p14="http://schemas.microsoft.com/office/powerpoint/2010/main" val="1507885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802294"/>
          </a:xfrm>
        </p:spPr>
        <p:txBody>
          <a:bodyPr/>
          <a:lstStyle/>
          <a:p>
            <a:pPr eaLnBrk="1"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one’s fortune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寻找成功致富之路</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shelter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寻求庇护</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through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找遍；搜查</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试图做某事</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happiness/comfort/wealth/success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追求幸福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财富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成功</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我们试图找到一种方法使我们和周围的人相处融洽。</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seeking after wealth and power all his life.</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他一生都在追求财富和权力。</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游客们找到了一处阴凉的地方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坐下休息。</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3567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earn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挣得</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赚得</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赢得</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博得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restaurants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Chinatown.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为了谋生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一些人在唐人街开了商店和餐馆。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133803"/>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struggled to earn a living and support her family.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她努力赚钱养家。</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她努力挣足够的钱使她的孩子过上幸福的生活。</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earn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使某人赚得某物</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 money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money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赚钱</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 a/one’s living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a/one’s living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谋生；维持生活</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63657" y="4981397"/>
            <a:ext cx="1008539" cy="342130"/>
          </a:xfrm>
          <a:prstGeom prst="rect">
            <a:avLst/>
          </a:prstGeom>
        </p:spPr>
      </p:pic>
    </p:spTree>
    <p:extLst>
      <p:ext uri="{BB962C8B-B14F-4D97-AF65-F5344CB8AC3E}">
        <p14:creationId xmlns:p14="http://schemas.microsoft.com/office/powerpoint/2010/main" val="800672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719194"/>
          </a:xfrm>
        </p:spPr>
        <p:txBody>
          <a:bodyPr/>
          <a:lstStyle/>
          <a:p>
            <a:pPr eaLnBrk="1"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praise/respect/a reputation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赢得赞扬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名声</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 a place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获得一席之地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 interest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赢得利润</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 the respect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赢得某人的尊敬</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Companies must earn a reputation for honesty.</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公司必须赢得诚信的声誉。</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作为一名教师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她赢得了学生们的尊敬。</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毕业后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他努力挣钱养家。</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就我而言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你已经到了可以谋生的年龄了。</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27200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190978"/>
            <a:ext cx="11526507" cy="86987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405014"/>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earnings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薪水；工资；收入；利润；收益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1038886"/>
            <a:ext cx="2103039" cy="372975"/>
          </a:xfrm>
          <a:prstGeom prst="rect">
            <a:avLst/>
          </a:prstGeom>
        </p:spPr>
      </p:pic>
    </p:spTree>
    <p:extLst>
      <p:ext uri="{BB962C8B-B14F-4D97-AF65-F5344CB8AC3E}">
        <p14:creationId xmlns:p14="http://schemas.microsoft.com/office/powerpoint/2010/main" val="2639046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select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选择</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挑选</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选拔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Cantonese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restaurant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served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我选了一家粤菜馆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那里的菜用漂亮的瓷盘盛着。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19309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selected the file and pressed the delete key.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我选定了那份文件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然后按下了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删</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select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挑选某人做某事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as/to 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挑选某人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中选出某人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我们的木材用完了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我被选去再收集一些。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selected him as our monitor because he is very responsible.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我们选他当班长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因为他很负责任。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37532" y="2037900"/>
            <a:ext cx="1008539" cy="342130"/>
          </a:xfrm>
          <a:prstGeom prst="rect">
            <a:avLst/>
          </a:prstGeom>
        </p:spPr>
      </p:pic>
    </p:spTree>
    <p:extLst>
      <p:ext uri="{BB962C8B-B14F-4D97-AF65-F5344CB8AC3E}">
        <p14:creationId xmlns:p14="http://schemas.microsoft.com/office/powerpoint/2010/main" val="2214154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核心知识过.EPS" descr="id:2147488483;FounderCES"/>
          <p:cNvPicPr/>
          <p:nvPr/>
        </p:nvPicPr>
        <p:blipFill>
          <a:blip r:embed="rId2"/>
          <a:stretch>
            <a:fillRect/>
          </a:stretch>
        </p:blipFill>
        <p:spPr>
          <a:xfrm>
            <a:off x="3214886" y="772935"/>
            <a:ext cx="5781068" cy="604584"/>
          </a:xfrm>
          <a:prstGeom prst="rect">
            <a:avLst/>
          </a:prstGeom>
        </p:spPr>
      </p:pic>
      <p:sp>
        <p:nvSpPr>
          <p:cNvPr id="11" name="内容占位符 1"/>
          <p:cNvSpPr>
            <a:spLocks noGrp="1"/>
          </p:cNvSpPr>
          <p:nvPr>
            <p:ph idx="1"/>
          </p:nvPr>
        </p:nvSpPr>
        <p:spPr>
          <a:xfrm>
            <a:off x="360854" y="1394192"/>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Speaking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Thinking</a:t>
            </a:r>
            <a:endParaRPr lang="zh-CN" altLang="en-US" dirty="0"/>
          </a:p>
        </p:txBody>
      </p:sp>
      <p:sp>
        <p:nvSpPr>
          <p:cNvPr id="12" name="内容占位符 1"/>
          <p:cNvSpPr txBox="1">
            <a:spLocks/>
          </p:cNvSpPr>
          <p:nvPr/>
        </p:nvSpPr>
        <p:spPr bwMode="auto">
          <a:xfrm>
            <a:off x="360854" y="249463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diverse</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不同的</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多种多样的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单词冲关.EPS" descr="id:2147488511;FounderCES"/>
          <p:cNvPicPr/>
          <p:nvPr/>
        </p:nvPicPr>
        <p:blipFill>
          <a:blip r:embed="rId3"/>
          <a:stretch>
            <a:fillRect/>
          </a:stretch>
        </p:blipFill>
        <p:spPr>
          <a:xfrm>
            <a:off x="367956" y="2082759"/>
            <a:ext cx="1930188" cy="385473"/>
          </a:xfrm>
          <a:prstGeom prst="rect">
            <a:avLst/>
          </a:prstGeom>
        </p:spPr>
      </p:pic>
      <p:sp>
        <p:nvSpPr>
          <p:cNvPr id="14" name="圆角矩形 13"/>
          <p:cNvSpPr/>
          <p:nvPr/>
        </p:nvSpPr>
        <p:spPr bwMode="auto">
          <a:xfrm>
            <a:off x="334566" y="3401990"/>
            <a:ext cx="11526508" cy="81632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15" name="教材原句S.EPS" descr="id:2147488596;FounderCES"/>
          <p:cNvPicPr/>
          <p:nvPr/>
        </p:nvPicPr>
        <p:blipFill>
          <a:blip r:embed="rId4"/>
          <a:stretch>
            <a:fillRect/>
          </a:stretch>
        </p:blipFill>
        <p:spPr>
          <a:xfrm>
            <a:off x="3386692" y="3140968"/>
            <a:ext cx="8469154" cy="503172"/>
          </a:xfrm>
          <a:prstGeom prst="rect">
            <a:avLst/>
          </a:prstGeom>
        </p:spPr>
      </p:pic>
      <p:sp>
        <p:nvSpPr>
          <p:cNvPr id="16" name="内容占位符 1"/>
          <p:cNvSpPr txBox="1">
            <a:spLocks/>
          </p:cNvSpPr>
          <p:nvPr/>
        </p:nvSpPr>
        <p:spPr bwMode="auto">
          <a:xfrm>
            <a:off x="360854" y="3553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diverse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探索世界不同的文化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7" name="内容占位符 1"/>
          <p:cNvSpPr txBox="1">
            <a:spLocks/>
          </p:cNvSpPr>
          <p:nvPr/>
        </p:nvSpPr>
        <p:spPr bwMode="auto">
          <a:xfrm>
            <a:off x="360854" y="42871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wildlife in Africa is diverse from that in Asia.</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非洲的野生动物与亚洲的不同。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diverse from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diverse views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不同的观点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8" name="TS8.EPS" descr="id:2147488532;FounderCES"/>
          <p:cNvPicPr/>
          <p:nvPr/>
        </p:nvPicPr>
        <p:blipFill>
          <a:blip r:embed="rId5"/>
          <a:stretch>
            <a:fillRect/>
          </a:stretch>
        </p:blipFill>
        <p:spPr>
          <a:xfrm>
            <a:off x="437532" y="5561466"/>
            <a:ext cx="1008539" cy="342130"/>
          </a:xfrm>
          <a:prstGeom prst="rect">
            <a:avLst/>
          </a:prstGeom>
        </p:spPr>
      </p:pic>
      <p:pic>
        <p:nvPicPr>
          <p:cNvPr id="19" name="图片 18"/>
          <p:cNvPicPr>
            <a:picLocks noChangeAspect="1"/>
          </p:cNvPicPr>
          <p:nvPr/>
        </p:nvPicPr>
        <p:blipFill>
          <a:blip r:embed="rId6">
            <a:clrChange>
              <a:clrFrom>
                <a:srgbClr val="FFFFFF"/>
              </a:clrFrom>
              <a:clrTo>
                <a:srgbClr val="FFFFFF">
                  <a:alpha val="0"/>
                </a:srgbClr>
              </a:clrTo>
            </a:clrChange>
          </a:blip>
          <a:stretch>
            <a:fillRect/>
          </a:stretch>
        </p:blipFill>
        <p:spPr>
          <a:xfrm>
            <a:off x="331671" y="1530438"/>
            <a:ext cx="1209381" cy="437126"/>
          </a:xfrm>
          <a:prstGeom prst="rect">
            <a:avLst/>
          </a:prstGeom>
        </p:spPr>
      </p:pic>
      <p:pic>
        <p:nvPicPr>
          <p:cNvPr id="20" name="图片 19"/>
          <p:cNvPicPr>
            <a:picLocks noChangeAspect="1"/>
          </p:cNvPicPr>
          <p:nvPr/>
        </p:nvPicPr>
        <p:blipFill>
          <a:blip r:embed="rId7">
            <a:clrChange>
              <a:clrFrom>
                <a:srgbClr val="FFFFFF"/>
              </a:clrFrom>
              <a:clrTo>
                <a:srgbClr val="FFFFFF">
                  <a:alpha val="0"/>
                </a:srgbClr>
              </a:clrTo>
            </a:clrChange>
          </a:blip>
          <a:stretch>
            <a:fillRect/>
          </a:stretch>
        </p:blipFill>
        <p:spPr>
          <a:xfrm>
            <a:off x="10620220" y="1484784"/>
            <a:ext cx="1238523" cy="444411"/>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14010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挑选；选择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挑选出来的；精选的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147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files.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我们还要确定当选择包含多个文件时要怎么做。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13559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claim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夺取</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生命</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宣称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断言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7" y="1725053"/>
            <a:ext cx="11517800" cy="199197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64032"/>
            <a:ext cx="8469154" cy="503172"/>
          </a:xfrm>
          <a:prstGeom prst="rect">
            <a:avLst/>
          </a:prstGeom>
        </p:spPr>
      </p:pic>
      <p:sp>
        <p:nvSpPr>
          <p:cNvPr id="6" name="内容占位符 1"/>
          <p:cNvSpPr txBox="1">
            <a:spLocks/>
          </p:cNvSpPr>
          <p:nvPr/>
        </p:nvSpPr>
        <p:spPr bwMode="auto">
          <a:xfrm>
            <a:off x="360854" y="18768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1906</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Francisco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earthquake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1906</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年旧金山地震和随后发生的一连串火灾中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多人丧生。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71672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claimed that it was all a trick against him.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他声称这一切都是一个针对他的诡计。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claim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back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要回某物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声称做某事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oneself to 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宣称自己是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success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取得胜利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protection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要求保护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unemployment benefit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领取失业救济金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claimed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 to fame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成名的一件事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claim on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对某人有要求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54949" y="1497968"/>
            <a:ext cx="1008539" cy="342130"/>
          </a:xfrm>
          <a:prstGeom prst="rect">
            <a:avLst/>
          </a:prstGeom>
        </p:spPr>
      </p:pic>
    </p:spTree>
    <p:extLst>
      <p:ext uri="{BB962C8B-B14F-4D97-AF65-F5344CB8AC3E}">
        <p14:creationId xmlns:p14="http://schemas.microsoft.com/office/powerpoint/2010/main" val="9080808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lay claim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声称对某物的所有权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 claim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索赔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made a claim after their luggage was stolen.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行李被偷后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他们提出了索赔要求。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affects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moods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据说幽默不仅能影响病人的情绪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还有助于他们早日康复。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claimed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himself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engineer.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他声称自己是一位工程师。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638995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escape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逃走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逃脱</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避开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逃跑</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逃脱</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解脱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2012672"/>
            <a:ext cx="8469154" cy="503172"/>
          </a:xfrm>
          <a:prstGeom prst="rect">
            <a:avLst/>
          </a:prstGeom>
        </p:spPr>
      </p:pic>
      <p:sp>
        <p:nvSpPr>
          <p:cNvPr id="5"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我不得不承认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这是中国最适合躲避寒冷冬天的地方。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78904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prisoners attempted to escape but failed.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囚犯们企图逃跑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但是失败了。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escape from/out of...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逃脱；逃避</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 doing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done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逃避做某事</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逃脱被</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 death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死里逃生</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 one’s attention/notice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逃过某人的注意；被某人遗忘</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54949" y="4537260"/>
            <a:ext cx="1008539" cy="342130"/>
          </a:xfrm>
          <a:prstGeom prst="rect">
            <a:avLst/>
          </a:prstGeom>
        </p:spPr>
      </p:pic>
    </p:spTree>
    <p:extLst>
      <p:ext uri="{BB962C8B-B14F-4D97-AF65-F5344CB8AC3E}">
        <p14:creationId xmlns:p14="http://schemas.microsoft.com/office/powerpoint/2010/main" val="2067948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3900235"/>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narrow escape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九死一生</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one’s escape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逃脱；逃走</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crash.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他非常幸运地在空难中逃过一劫。</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 a narrow escape in the big earthquake.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他在大地震中死里逃生。</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current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pressures.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他们希望能够逃避现实生活中的压力。</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50364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904705"/>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逃跑了的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5772810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584"/>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楷体" panose="02010609060101010101" pitchFamily="49" charset="-122"/>
                <a:cs typeface="Times New Roman" panose="02020603050405020304" pitchFamily="18" charset="0"/>
              </a:rPr>
              <a:t>朝</a:t>
            </a:r>
            <a:r>
              <a:rPr lang="en-US" altLang="zh-CN" b="1" dirty="0">
                <a:solidFill>
                  <a:srgbClr val="D9709E"/>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前进</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dirty="0">
                <a:solidFill>
                  <a:srgbClr val="D9709E"/>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8813;FounderCES"/>
          <p:cNvPicPr/>
          <p:nvPr/>
        </p:nvPicPr>
        <p:blipFill>
          <a:blip r:embed="rId2"/>
          <a:stretch>
            <a:fillRect/>
          </a:stretch>
        </p:blipFill>
        <p:spPr>
          <a:xfrm>
            <a:off x="457280" y="924961"/>
            <a:ext cx="1930188" cy="371046"/>
          </a:xfrm>
          <a:prstGeom prst="rect">
            <a:avLst/>
          </a:prstGeom>
        </p:spPr>
      </p:pic>
      <p:sp>
        <p:nvSpPr>
          <p:cNvPr id="4" name="圆角矩形 3"/>
          <p:cNvSpPr/>
          <p:nvPr/>
        </p:nvSpPr>
        <p:spPr bwMode="auto">
          <a:xfrm>
            <a:off x="334566" y="2316195"/>
            <a:ext cx="11526508" cy="190489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3"/>
          <a:stretch>
            <a:fillRect/>
          </a:stretch>
        </p:blipFill>
        <p:spPr>
          <a:xfrm>
            <a:off x="3386692" y="2055174"/>
            <a:ext cx="8469154" cy="503172"/>
          </a:xfrm>
          <a:prstGeom prst="rect">
            <a:avLst/>
          </a:prstGeom>
        </p:spPr>
      </p:pic>
      <p:sp>
        <p:nvSpPr>
          <p:cNvPr id="6" name="内容占位符 1"/>
          <p:cNvSpPr txBox="1">
            <a:spLocks/>
          </p:cNvSpPr>
          <p:nvPr/>
        </p:nvSpPr>
        <p:spPr bwMode="auto">
          <a:xfrm>
            <a:off x="360854" y="246797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afternoon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museum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California.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我前往当地一家博物馆参观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博物馆展示了加利福尼亚的历史</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29309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Australia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他突然前往澳大利亚同他儿子一起住。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19061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3"/>
            <a:ext cx="11491673" cy="310797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）行进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带领；居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之首；主管；加标题于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 towards/for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方向前进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 back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 north/south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one’s head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保持冷静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0624205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recording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airport.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会议结束后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我将录音文件发送给伦敦办事处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然后返回了机场。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三个臭皮匠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顶个诸葛亮。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chapter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有一章的标题是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战胜考验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housewife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kept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telephoned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department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immediately.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那个家庭主妇保持冷静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并且立即给消防队打了电话。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489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197585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diversity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差异（</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）；多样性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great diversity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多种多样的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diversely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不同地，各色各样地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06896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diversity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photography.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莉莉的兴趣非常多样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她喜欢运动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旅游和摄影。</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vocabulary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diversely.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提高词汇量最好的方法之一就是广泛而多样地阅读。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69229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bring</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导致</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引起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8" name="教材原句S.EPS" descr="id:2147488596;FounderCES"/>
          <p:cNvPicPr/>
          <p:nvPr/>
        </p:nvPicPr>
        <p:blipFill>
          <a:blip r:embed="rId2"/>
          <a:stretch>
            <a:fillRect/>
          </a:stretch>
        </p:blipFill>
        <p:spPr>
          <a:xfrm>
            <a:off x="3386692" y="1436608"/>
            <a:ext cx="8469154" cy="503172"/>
          </a:xfrm>
          <a:prstGeom prst="rect">
            <a:avLst/>
          </a:prstGeom>
        </p:spPr>
      </p:pic>
      <p:sp>
        <p:nvSpPr>
          <p:cNvPr id="9"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brought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diversity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你认为是什么导致了这种文化多样性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6"/>
          <p:cNvSpPr txBox="1">
            <a:spLocks/>
          </p:cNvSpPr>
          <p:nvPr/>
        </p:nvSpPr>
        <p:spPr bwMode="auto">
          <a:xfrm>
            <a:off x="360854" y="32129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new changes have been brought about in China’s industry.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中国的工业已经发生了许多新的变化。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86199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433588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back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带回来；使回忆起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down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降低；减少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forward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提议；将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提出；赚得；吸引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使发展；促使提高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生产；出版；使显现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 up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抚养；抚育；呕吐；提出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6665822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crisis brings out the best in her.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在紧急关头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她会展现出优秀的品质。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new suggestion was brought up at the meeting.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他的新建议在会议上被</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work brings him in 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dollars a month.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他每月通过工作赚取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204873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除了</a:t>
            </a:r>
            <a:r>
              <a:rPr lang="en-US" altLang="zh-CN" b="1" dirty="0">
                <a:solidFill>
                  <a:srgbClr val="D9709E"/>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外</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楷体" panose="02010609060101010101" pitchFamily="49" charset="-122"/>
                <a:cs typeface="Times New Roman" panose="02020603050405020304" pitchFamily="18" charset="0"/>
              </a:rPr>
              <a:t>还</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此外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7379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12776"/>
            <a:ext cx="8469154" cy="503172"/>
          </a:xfrm>
          <a:prstGeom prst="rect">
            <a:avLst/>
          </a:prstGeom>
        </p:spPr>
      </p:pic>
      <p:sp>
        <p:nvSpPr>
          <p:cNvPr id="5" name="内容占位符 1"/>
          <p:cNvSpPr txBox="1">
            <a:spLocks/>
          </p:cNvSpPr>
          <p:nvPr/>
        </p:nvSpPr>
        <p:spPr bwMode="auto">
          <a:xfrm>
            <a:off x="360854" y="18255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kingdom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ethnic</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minority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除了是花的王国以外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还是许多少数民族的居住地。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1628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 from being a painter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is also a yoga coach.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她除了是一位画家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还是一个瑜伽教练。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51236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373499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 from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具有下列三层含义：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addition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之外（</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另外还有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，表示包括在内。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，表示排除在外。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 for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除了；只是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，是在对某人或某物整体上肯定的同时，特别指出其不足之处。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40380050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 from the construction mentioned above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 also learned the following phrases.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除了以上提到的结构之外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你还学会了下面的词组。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除了最后一道题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我全做完了。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essay is good apart from a couple of spelling mistakes.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除了一些拼写错误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这篇文章写得不错。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76446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35217" cy="251562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633384"/>
                <a:ext cx="11485848" cy="2167773"/>
              </a:xfrm>
            </p:spPr>
            <p:txBody>
              <a:bodyPr/>
              <a:lstStyle/>
              <a:p>
                <a:pPr algn="dist"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one really knows exactly when the first people arrived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𝐰𝐡𝐚𝐭</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𝐰𝐞</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𝐧𝐨𝐰</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𝐤𝐧𝐨𝐰</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en-US" b="1"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m:t>宾语从句</m:t>
                        </m:r>
                      </m:lim>
                    </m:limLow>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algn="l" hangingPunct="0">
                  <a:spcAft>
                    <a:spcPts val="0"/>
                  </a:spcAft>
                </a:pPr>
                <a:r>
                  <a:rPr lang="en-US" altLang="zh-CN" b="1" u="sng" dirty="0" smtClean="0">
                    <a:solidFill>
                      <a:srgbClr val="F36821"/>
                    </a:solidFill>
                    <a:latin typeface="Times New Roman" panose="02020603050405020304" pitchFamily="18" charset="0"/>
                    <a:ea typeface="宋体" panose="02010600030101010101" pitchFamily="2" charset="-122"/>
                    <a:cs typeface="Times New Roman" panose="02020603050405020304" pitchFamily="18" charset="0"/>
                  </a:rPr>
                  <a:t>as California</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没有人确切地知道第一批人是什么时候到达我们现在所知道的加利福尼亚的。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633384"/>
                <a:ext cx="11485848" cy="2167773"/>
              </a:xfrm>
              <a:blipFill>
                <a:blip r:embed="rId3"/>
                <a:stretch>
                  <a:fillRect l="-796" b="-3933"/>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407707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本句是一个复合句。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one really knows exactly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引导宾语从句，在句中充当介词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we all know</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live in what is called Information Age.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众所周知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我们生活在所谓的信息时代。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4"/>
          <a:stretch>
            <a:fillRect/>
          </a:stretch>
        </p:blipFill>
        <p:spPr>
          <a:xfrm>
            <a:off x="446239" y="4254659"/>
            <a:ext cx="1008539" cy="342130"/>
          </a:xfrm>
          <a:prstGeom prst="rect">
            <a:avLst/>
          </a:prstGeom>
        </p:spPr>
      </p:pic>
    </p:spTree>
    <p:extLst>
      <p:ext uri="{BB962C8B-B14F-4D97-AF65-F5344CB8AC3E}">
        <p14:creationId xmlns:p14="http://schemas.microsoft.com/office/powerpoint/2010/main" val="734901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7" y="1119551"/>
            <a:ext cx="11535216" cy="1301337"/>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158213"/>
            <a:ext cx="11485848" cy="1130246"/>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It is likely that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Native Americans moved to California at least fifteen thousand years ago.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美洲原住民很可能在至少一万五千年前迁往加州。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8224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中运用了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likely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这个固定句式，意为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很可能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，也可以转换为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likely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。类似句型还有：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possible that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有可能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possible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对某人来说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）做某事是可能的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probable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有可能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decision is likely to benefit a lot of people.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这项决定很可能会惠及许多人。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likely that many have not even heard of them.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可能许多人甚至还没有听说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要他在三小时内完成这项工作是可能的。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12277481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34566" y="1006434"/>
            <a:ext cx="11500383" cy="3783280"/>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7" name="内容占位符 1"/>
              <p:cNvSpPr>
                <a:spLocks noGrp="1"/>
              </p:cNvSpPr>
              <p:nvPr>
                <p:ph idx="1"/>
              </p:nvPr>
            </p:nvSpPr>
            <p:spPr>
              <a:xfrm>
                <a:off x="308439" y="1158213"/>
                <a:ext cx="11587306" cy="3466655"/>
              </a:xfrm>
            </p:spPr>
            <p:txBody>
              <a:bodyPr/>
              <a:lstStyle/>
              <a:p>
                <a:pPr algn="l"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❸</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𝐓𝐡𝐞𝐫𝐞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𝐚𝐫𝐞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𝐬𝐨</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𝐦𝐚𝐧𝐲</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𝐛𝐞𝐚𝐮𝐭𝐢𝐟𝐮𝐥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𝐨𝐥𝐝</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𝐛𝐮𝐢𝐥𝐝𝐢𝐧𝐠𝐬</m:t>
                            </m:r>
                          </m:e>
                        </m:bar>
                      </m:e>
                      <m:li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𝐭𝐡𝐞𝐫𝐞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𝐛𝐞</m:t>
                        </m:r>
                        <m:r>
                          <m:rPr>
                            <m:nor/>
                          </m:rPr>
                          <a:rPr lang="zh-CN" altLang="en-US"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m:t>句型</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𝐦𝐚𝐧𝐲</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𝐬𝐢𝐭𝐭𝐢𝐧𝐠</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𝐨𝐧</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𝐭𝐨𝐩</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𝐨𝐟</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𝐛𝐢𝐠𝐡𝐢𝐥𝐥𝐬</m:t>
                            </m:r>
                          </m:e>
                        </m:bar>
                      </m:e>
                      <m:lim>
                        <m:r>
                          <m:rPr>
                            <m:nor/>
                          </m:rPr>
                          <a:rPr lang="zh-CN" altLang="zh-CN" b="1">
                            <a:solidFill>
                              <a:srgbClr val="F36821"/>
                            </a:solidFill>
                            <a:latin typeface="楷体" panose="02010609060101010101" pitchFamily="49" charset="-122"/>
                            <a:ea typeface="楷体" panose="02010609060101010101" pitchFamily="49" charset="-122"/>
                            <a:cs typeface="Times New Roman" panose="02020603050405020304" pitchFamily="18" charset="0"/>
                          </a:rPr>
                          <m:t>独立主格结构</m:t>
                        </m:r>
                      </m:lim>
                    </m:limLow>
                  </m:oMath>
                </a14:m>
                <a:r>
                  <a:rPr lang="en-US" altLang="zh-CN" b="1"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𝐨𝐟𝐟𝐞𝐫𝐢𝐧𝐠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𝐠𝐫𝐞𝐚𝐭</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𝐯𝐢𝐞𝐰𝐬</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𝐨𝐟</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the</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city</m:t>
                            </m:r>
                            <m:r>
                              <m:rPr>
                                <m:nor/>
                              </m:rP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the</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ocean</m:t>
                            </m:r>
                            <m:r>
                              <m:rPr>
                                <m:nor/>
                              </m:rPr>
                              <a:rPr lang="zh-CN"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and</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the</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Golden</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Gate</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Bridge</m:t>
                            </m:r>
                          </m:e>
                        </m:bar>
                      </m:e>
                      <m:lim>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现在分词作状语</m:t>
                        </m:r>
                      </m:lim>
                    </m:limLow>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那里有许多美丽的古建筑</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许多坐落在大山顶上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从那里可以看到城市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大海和金门大桥的美景。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a:spLocks noGrp="1" noRot="1" noChangeAspect="1" noMove="1" noResize="1" noEditPoints="1" noAdjustHandles="1" noChangeArrowheads="1" noChangeShapeType="1" noTextEdit="1"/>
              </p:cNvSpPr>
              <p:nvPr>
                <p:ph idx="1"/>
              </p:nvPr>
            </p:nvSpPr>
            <p:spPr>
              <a:xfrm>
                <a:off x="308439" y="1158213"/>
                <a:ext cx="11587306" cy="3466655"/>
              </a:xfrm>
              <a:blipFill>
                <a:blip r:embed="rId2"/>
                <a:stretch>
                  <a:fillRect l="-842" r="-842" b="-52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31101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fortune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机会</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运气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restaurant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cookies.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在美国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每家中国餐馆都有幸运曲奇。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0698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a stroke of fortune he found work almost immediately.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他运气好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几乎立刻找到了工作。</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Chinese folklore the bat is a symbol of good fortune.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在中国民间传说中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蝙蝠是好运的象征。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688966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sitting on top of big hills”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为独立主格结构，相当于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引导的非限制性定语从句，即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which sit on top of big hills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由于小汤姆在书房里玩耍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我无法安心读书。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20349360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446651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4038734"/>
          </a:xfrm>
        </p:spPr>
        <p:txBody>
          <a:bodyPr/>
          <a:lstStyle/>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分词作状语时，其逻辑主语通常是句子的主语，前后主语一致；但有时为了行文有意义，分词（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）与句子主语并非同一人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物，此时可在分词前加上自己的主语，这种结构称为独立主格结构。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独立主格结构在句中作状语。其常用形式有：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代词＋现在分词形式（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表示主动和正在进行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代词＋过去分词形式（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表示被动和已经完成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代词＋动词不定式（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表示将要发生的动作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代词＋形容词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常用来说明名词或代词的性质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特征或所处的状态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3006038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guide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向导带路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我们毫不费力地走出了森林。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day being hot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went swimming.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天气很热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我们去游泳了。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much work to 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no time to play.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这么多工作要做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我们没有时间玩。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task completed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had a global travelling.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任务完成后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我们进行了一次环球旅行。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483548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34566" y="1006434"/>
            <a:ext cx="11509091" cy="892035"/>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内容占位符 1"/>
          <p:cNvSpPr>
            <a:spLocks noGrp="1"/>
          </p:cNvSpPr>
          <p:nvPr>
            <p:ph idx="1"/>
          </p:nvPr>
        </p:nvSpPr>
        <p:spPr>
          <a:xfrm>
            <a:off x="308439" y="1158213"/>
            <a:ext cx="11587306" cy="576248"/>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wait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我等不及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98284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can’t wait to go to a jazz bar in the Richmond District.”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的省略形式，意为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我迫不及待想去里士满区的一个爵士乐酒吧。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can’t wait to do sth/for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某人迫不及待地想做某事。例如：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can’t wait to get your reply.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我们迫不及待地想得到你的答复。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8918;FounderCES"/>
          <p:cNvPicPr/>
          <p:nvPr/>
        </p:nvPicPr>
        <p:blipFill>
          <a:blip r:embed="rId2"/>
          <a:stretch>
            <a:fillRect/>
          </a:stretch>
        </p:blipFill>
        <p:spPr>
          <a:xfrm>
            <a:off x="446239" y="2160434"/>
            <a:ext cx="1008539" cy="342130"/>
          </a:xfrm>
          <a:prstGeom prst="rect">
            <a:avLst/>
          </a:prstGeom>
        </p:spPr>
      </p:pic>
    </p:spTree>
    <p:extLst>
      <p:ext uri="{BB962C8B-B14F-4D97-AF65-F5344CB8AC3E}">
        <p14:creationId xmlns:p14="http://schemas.microsoft.com/office/powerpoint/2010/main" val="9408407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14010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not/hardly/never wait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急于想做某事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迫不及待想做某事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help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stop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禁不住要做某事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9765699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我们迫不及待地想知道</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考试</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delicious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我迫不及待地想知道下次约会你会做什么美味。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838197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Discovering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Useful</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Structures</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Talking</a:t>
            </a:r>
            <a:endParaRPr lang="zh-CN" altLang="en-US" dirty="0"/>
          </a:p>
        </p:txBody>
      </p:sp>
      <p:sp>
        <p:nvSpPr>
          <p:cNvPr id="3" name="内容占位符 1"/>
          <p:cNvSpPr txBox="1">
            <a:spLocks/>
          </p:cNvSpPr>
          <p:nvPr/>
        </p:nvSpPr>
        <p:spPr bwMode="auto">
          <a:xfrm>
            <a:off x="360854" y="189666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fold</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包</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裹</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折叠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折小</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叠平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484784"/>
            <a:ext cx="1930188" cy="385473"/>
          </a:xfrm>
          <a:prstGeom prst="rect">
            <a:avLst/>
          </a:prstGeom>
        </p:spPr>
      </p:pic>
      <p:sp>
        <p:nvSpPr>
          <p:cNvPr id="5" name="圆角矩形 4"/>
          <p:cNvSpPr/>
          <p:nvPr/>
        </p:nvSpPr>
        <p:spPr bwMode="auto">
          <a:xfrm>
            <a:off x="334566" y="284975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588736"/>
            <a:ext cx="8469154" cy="503172"/>
          </a:xfrm>
          <a:prstGeom prst="rect">
            <a:avLst/>
          </a:prstGeom>
        </p:spPr>
      </p:pic>
      <p:sp>
        <p:nvSpPr>
          <p:cNvPr id="7" name="内容占位符 1"/>
          <p:cNvSpPr txBox="1">
            <a:spLocks/>
          </p:cNvSpPr>
          <p:nvPr/>
        </p:nvSpPr>
        <p:spPr bwMode="auto">
          <a:xfrm>
            <a:off x="360854" y="30015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我真的很喜欢那本折纸书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我儿子也喜欢那本折纸书。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331671" y="882366"/>
            <a:ext cx="1209381" cy="437126"/>
          </a:xfrm>
          <a:prstGeom prst="rect">
            <a:avLst/>
          </a:prstGeom>
        </p:spPr>
      </p:pic>
      <p:pic>
        <p:nvPicPr>
          <p:cNvPr id="9" name="图片 8"/>
          <p:cNvPicPr>
            <a:picLocks noChangeAspect="1"/>
          </p:cNvPicPr>
          <p:nvPr/>
        </p:nvPicPr>
        <p:blipFill>
          <a:blip r:embed="rId5">
            <a:clrChange>
              <a:clrFrom>
                <a:srgbClr val="FFFFFF"/>
              </a:clrFrom>
              <a:clrTo>
                <a:srgbClr val="FFFFFF">
                  <a:alpha val="0"/>
                </a:srgbClr>
              </a:clrTo>
            </a:clrChange>
          </a:blip>
          <a:stretch>
            <a:fillRect/>
          </a:stretch>
        </p:blipFill>
        <p:spPr>
          <a:xfrm>
            <a:off x="10620220" y="836712"/>
            <a:ext cx="1238523" cy="444411"/>
          </a:xfrm>
          <a:prstGeom prst="rect">
            <a:avLst/>
          </a:prstGeom>
        </p:spPr>
      </p:pic>
    </p:spTree>
    <p:extLst>
      <p:ext uri="{BB962C8B-B14F-4D97-AF65-F5344CB8AC3E}">
        <p14:creationId xmlns:p14="http://schemas.microsoft.com/office/powerpoint/2010/main" val="26101419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handkerchief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pocket.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我折好手绢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放进口袋里。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fold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umbrella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away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折叠，折小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back/down/over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对折，折回去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 in ...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裹在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up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倒闭；折叠起来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 to the fold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重返故里，浪子回头，恢复原来的信仰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blankets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毛毯已折叠起来。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gently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blanket.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他轻轻地把婴儿裹在毯子里。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54949" y="1471843"/>
            <a:ext cx="1008539" cy="342130"/>
          </a:xfrm>
          <a:prstGeom prst="rect">
            <a:avLst/>
          </a:prstGeom>
        </p:spPr>
      </p:pic>
    </p:spTree>
    <p:extLst>
      <p:ext uri="{BB962C8B-B14F-4D97-AF65-F5344CB8AC3E}">
        <p14:creationId xmlns:p14="http://schemas.microsoft.com/office/powerpoint/2010/main" val="34032246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2" cy="147947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unfold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）展开；打开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folder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文件夹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可折叠的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398605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collection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作品集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收集物</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收藏品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08616"/>
            <a:ext cx="8469154" cy="503172"/>
          </a:xfrm>
          <a:prstGeom prst="rect">
            <a:avLst/>
          </a:prstGeom>
        </p:spPr>
      </p:pic>
      <p:sp>
        <p:nvSpPr>
          <p:cNvPr id="5"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mentioned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它甚至在中国最古老的诗集中被提及。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68380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00823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fortune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 one’s fortune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寻找发财的机会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one’s fortune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碰运气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the good fortune to do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有幸做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abroad.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许多年轻人去国外寻找成功的机会。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photographers have the good fortune to find a teacher in their young years who both inspires and encourages them.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有些摄影师在年少时幸运地拥有一位激励鼓舞自己的良师。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54949" y="949329"/>
            <a:ext cx="1008539" cy="342130"/>
          </a:xfrm>
          <a:prstGeom prst="rect">
            <a:avLst/>
          </a:prstGeom>
        </p:spPr>
      </p:pic>
    </p:spTree>
    <p:extLst>
      <p:ext uri="{BB962C8B-B14F-4D97-AF65-F5344CB8AC3E}">
        <p14:creationId xmlns:p14="http://schemas.microsoft.com/office/powerpoint/2010/main" val="2311524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collection of these coins took him eight years.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收集这些硬币花了他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年时间。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art/coin/stamp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collections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艺术品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硬币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邮票收藏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complete collection of...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的全集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large/small collection of...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少量的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 collection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募捐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Janet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我们打算凑钱给珍妮特买花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她生病住院了。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63658" y="2037900"/>
            <a:ext cx="1008539" cy="342130"/>
          </a:xfrm>
          <a:prstGeom prst="rect">
            <a:avLst/>
          </a:prstGeom>
        </p:spPr>
      </p:pic>
    </p:spTree>
    <p:extLst>
      <p:ext uri="{BB962C8B-B14F-4D97-AF65-F5344CB8AC3E}">
        <p14:creationId xmlns:p14="http://schemas.microsoft.com/office/powerpoint/2010/main" val="404572304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depend</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取决于</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依赖</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依靠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8813;FounderCES"/>
          <p:cNvPicPr/>
          <p:nvPr/>
        </p:nvPicPr>
        <p:blipFill>
          <a:blip r:embed="rId2"/>
          <a:stretch>
            <a:fillRect/>
          </a:stretch>
        </p:blipFill>
        <p:spPr>
          <a:xfrm>
            <a:off x="439863" y="881418"/>
            <a:ext cx="1930188" cy="371046"/>
          </a:xfrm>
          <a:prstGeom prst="rect">
            <a:avLst/>
          </a:prstGeom>
        </p:spPr>
      </p:pic>
      <p:sp>
        <p:nvSpPr>
          <p:cNvPr id="4" name="圆角矩形 3"/>
          <p:cNvSpPr/>
          <p:nvPr/>
        </p:nvSpPr>
        <p:spPr bwMode="auto">
          <a:xfrm>
            <a:off x="334566" y="2201685"/>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3"/>
          <a:stretch>
            <a:fillRect/>
          </a:stretch>
        </p:blipFill>
        <p:spPr>
          <a:xfrm>
            <a:off x="3386692" y="1940664"/>
            <a:ext cx="8469154" cy="503172"/>
          </a:xfrm>
          <a:prstGeom prst="rect">
            <a:avLst/>
          </a:prstGeom>
        </p:spPr>
      </p:pic>
      <p:sp>
        <p:nvSpPr>
          <p:cNvPr id="6" name="内容占位符 1"/>
          <p:cNvSpPr txBox="1">
            <a:spLocks/>
          </p:cNvSpPr>
          <p:nvPr/>
        </p:nvSpPr>
        <p:spPr bwMode="auto">
          <a:xfrm>
            <a:off x="360854" y="23534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silver.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他被告知价格取决于银的百分比。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7168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Wage rates depend on levels of productivity.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工资水平取决于生产量的多少。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9360299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194973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upon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depends.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视情况而定。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dependent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取决于；依赖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08503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他是你可以信赖的那种人。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how long can you stay in the house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know. It depends.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但你能在这屋里待多久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不知道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这要看情况而定。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94426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for</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Writing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Video</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Time</a:t>
            </a:r>
            <a:endParaRPr lang="zh-CN" altLang="en-US" dirty="0"/>
          </a:p>
        </p:txBody>
      </p:sp>
      <p:sp>
        <p:nvSpPr>
          <p:cNvPr id="3" name="内容占位符 1"/>
          <p:cNvSpPr txBox="1">
            <a:spLocks/>
          </p:cNvSpPr>
          <p:nvPr/>
        </p:nvSpPr>
        <p:spPr bwMode="auto">
          <a:xfrm>
            <a:off x="360854" y="188605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定居</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结束</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争论</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解决</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纠纷</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474181"/>
            <a:ext cx="1930188" cy="385473"/>
          </a:xfrm>
          <a:prstGeom prst="rect">
            <a:avLst/>
          </a:prstGeom>
        </p:spPr>
      </p:pic>
      <p:sp>
        <p:nvSpPr>
          <p:cNvPr id="5" name="圆角矩形 4"/>
          <p:cNvSpPr/>
          <p:nvPr/>
        </p:nvSpPr>
        <p:spPr bwMode="auto">
          <a:xfrm>
            <a:off x="334566" y="281724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556222"/>
            <a:ext cx="8469154" cy="503172"/>
          </a:xfrm>
          <a:prstGeom prst="rect">
            <a:avLst/>
          </a:prstGeom>
        </p:spPr>
      </p:pic>
      <p:sp>
        <p:nvSpPr>
          <p:cNvPr id="7" name="内容占位符 1"/>
          <p:cNvSpPr txBox="1">
            <a:spLocks/>
          </p:cNvSpPr>
          <p:nvPr/>
        </p:nvSpPr>
        <p:spPr bwMode="auto">
          <a:xfrm>
            <a:off x="360854" y="29690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Historically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immigrants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railroad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rush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中国移民在铁路建设和淘金热时期定居于此。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43370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Greens has settled in Canada.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格林一家已经定居加拿大了。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last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tired child settled down in the sofa.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疲惫的孩子在沙发上安静</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下来。</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31671" y="882366"/>
            <a:ext cx="1209381" cy="437126"/>
          </a:xfrm>
          <a:prstGeom prst="rect">
            <a:avLst/>
          </a:prstGeom>
        </p:spPr>
      </p:pic>
      <p:pic>
        <p:nvPicPr>
          <p:cNvPr id="10" name="图片 9"/>
          <p:cNvPicPr>
            <a:picLocks noChangeAspect="1"/>
          </p:cNvPicPr>
          <p:nvPr/>
        </p:nvPicPr>
        <p:blipFill>
          <a:blip r:embed="rId5">
            <a:clrChange>
              <a:clrFrom>
                <a:srgbClr val="FFFFFF"/>
              </a:clrFrom>
              <a:clrTo>
                <a:srgbClr val="FFFFFF">
                  <a:alpha val="0"/>
                </a:srgbClr>
              </a:clrTo>
            </a:clrChange>
          </a:blip>
          <a:stretch>
            <a:fillRect/>
          </a:stretch>
        </p:blipFill>
        <p:spPr>
          <a:xfrm>
            <a:off x="10620220" y="836712"/>
            <a:ext cx="1238523" cy="444411"/>
          </a:xfrm>
          <a:prstGeom prst="rect">
            <a:avLst/>
          </a:prstGeom>
        </p:spPr>
      </p:pic>
    </p:spTree>
    <p:extLst>
      <p:ext uri="{BB962C8B-B14F-4D97-AF65-F5344CB8AC3E}">
        <p14:creationId xmlns:p14="http://schemas.microsoft.com/office/powerpoint/2010/main" val="254172007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settle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安居下来；平静下来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down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开始认真对待某事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居住；安顿下来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 on/upon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达成协议；最后决定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总有一天我会想安顿下来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组成一个家庭。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precious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不要把你的宝贵时间浪费掉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静下心来读点儿书或做点儿别的什么事。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37575" y="926630"/>
            <a:ext cx="1008539" cy="342130"/>
          </a:xfrm>
          <a:prstGeom prst="rect">
            <a:avLst/>
          </a:prstGeom>
        </p:spPr>
      </p:pic>
    </p:spTree>
    <p:extLst>
      <p:ext uri="{BB962C8B-B14F-4D97-AF65-F5344CB8AC3E}">
        <p14:creationId xmlns:p14="http://schemas.microsoft.com/office/powerpoint/2010/main" val="8126954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491673" cy="197585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移民；殖民者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settlement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定居；解决；协议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reach/come to/arrive at a settlement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达成协议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00773540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construction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建筑</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建造</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建造物</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句子</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短语等的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08616"/>
            <a:ext cx="8469154" cy="503172"/>
          </a:xfrm>
          <a:prstGeom prst="rect">
            <a:avLst/>
          </a:prstGeom>
        </p:spPr>
      </p:pic>
      <p:sp>
        <p:nvSpPr>
          <p:cNvPr id="5"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Historically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immigrants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railroad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rush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中国移民在铁路建设和淘金热时期定居于此。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30105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sure the visitors will be amazed by the beautiful scenery in Jiuzhaigou as well as the construction of Dujiangyan Irrigation Project.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我相信游客们一定会对九寨沟的美景以及都江堰水利工程的建设感到惊讶。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construction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在建设中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railway is still under construction.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这条铁路仍在建设之中。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63701" y="5141477"/>
            <a:ext cx="1008539" cy="342130"/>
          </a:xfrm>
          <a:prstGeom prst="rect">
            <a:avLst/>
          </a:prstGeom>
        </p:spPr>
      </p:pic>
    </p:spTree>
    <p:extLst>
      <p:ext uri="{BB962C8B-B14F-4D97-AF65-F5344CB8AC3E}">
        <p14:creationId xmlns:p14="http://schemas.microsoft.com/office/powerpoint/2010/main" val="319557541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2" cy="257675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修建，建造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 a theory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创建一个理论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constructive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建设性的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constructor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制造者；建造商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71103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这间小屋是用附近森林中的树木盖成的。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amateur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constructors.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这家公司为业余汽车制造商生产工具箱。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507356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suit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适合</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满足</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需要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相配</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合身</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西服</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套装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taste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dishes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这里有适合每个人口味的中餐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有来自中国各地的传统菜肴。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17910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lipstick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这口红的颜色适合我吗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everybody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很难找到一个适合我们大家的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日期。</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suit sb/one’s needs/taste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适合某人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某人的需要</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口味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suit...to...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suit of...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54992" y="5002110"/>
            <a:ext cx="1008539" cy="342130"/>
          </a:xfrm>
          <a:prstGeom prst="rect">
            <a:avLst/>
          </a:prstGeom>
        </p:spPr>
      </p:pic>
    </p:spTree>
    <p:extLst>
      <p:ext uri="{BB962C8B-B14F-4D97-AF65-F5344CB8AC3E}">
        <p14:creationId xmlns:p14="http://schemas.microsoft.com/office/powerpoint/2010/main" val="76564682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311668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作表语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suited for/to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suitable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适当的；相配的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suitable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适合于某人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suitable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适合做某事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2150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workmanship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formal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我想要一套做工精良并且适合参加正式会议的西装。</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许多为了娱乐而钓来的鱼并不适合食用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所以它们又被扔掉了。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342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3"/>
            <a:ext cx="11526507" cy="313409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幸运的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unfortunate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不幸的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幸运地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unfortunately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不幸地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fortunate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做某事很幸运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0316432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suit/fit/match</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易混辨析.EPS" descr="id:2147488546;FounderCES"/>
          <p:cNvPicPr/>
          <p:nvPr/>
        </p:nvPicPr>
        <p:blipFill>
          <a:blip r:embed="rId2"/>
          <a:stretch>
            <a:fillRect/>
          </a:stretch>
        </p:blipFill>
        <p:spPr>
          <a:xfrm>
            <a:off x="439863" y="873750"/>
            <a:ext cx="1930188" cy="449973"/>
          </a:xfrm>
          <a:prstGeom prst="rect">
            <a:avLst/>
          </a:prstGeom>
        </p:spPr>
      </p:pic>
      <p:graphicFrame>
        <p:nvGraphicFramePr>
          <p:cNvPr id="6" name="表格 5"/>
          <p:cNvGraphicFramePr>
            <a:graphicFrameLocks noGrp="1"/>
          </p:cNvGraphicFramePr>
          <p:nvPr>
            <p:extLst/>
          </p:nvPr>
        </p:nvGraphicFramePr>
        <p:xfrm>
          <a:off x="609600" y="1556792"/>
          <a:ext cx="10971213" cy="1645920"/>
        </p:xfrm>
        <a:graphic>
          <a:graphicData uri="http://schemas.openxmlformats.org/drawingml/2006/table">
            <a:tbl>
              <a:tblPr firstRow="1" firstCol="1" bandRow="1"/>
              <a:tblGrid>
                <a:gridCol w="1496473">
                  <a:extLst>
                    <a:ext uri="{9D8B030D-6E8A-4147-A177-3AD203B41FA5}">
                      <a16:colId xmlns:a16="http://schemas.microsoft.com/office/drawing/2014/main" val="2578518246"/>
                    </a:ext>
                  </a:extLst>
                </a:gridCol>
                <a:gridCol w="9474740">
                  <a:extLst>
                    <a:ext uri="{9D8B030D-6E8A-4147-A177-3AD203B41FA5}">
                      <a16:colId xmlns:a16="http://schemas.microsoft.com/office/drawing/2014/main" val="549557041"/>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suit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多指需要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口味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性格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时间或衣物的颜色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款式等适合</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99473195"/>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多指大小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尺寸合适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557818407"/>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match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多指色调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性质相配</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205600752"/>
                  </a:ext>
                </a:extLst>
              </a:tr>
            </a:tbl>
          </a:graphicData>
        </a:graphic>
      </p:graphicFrame>
      <p:sp>
        <p:nvSpPr>
          <p:cNvPr id="7" name="内容占位符 1"/>
          <p:cNvSpPr txBox="1">
            <a:spLocks/>
          </p:cNvSpPr>
          <p:nvPr/>
        </p:nvSpPr>
        <p:spPr bwMode="auto">
          <a:xfrm>
            <a:off x="360854" y="32849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size of the shirt fits me well and its colour matches my tie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it really suits me.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这件衬衫的尺寸很适合我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颜色也和我的领带很相配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所以它真的很适合我。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345605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contain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包含</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含有</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容纳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city/town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information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城镇介绍包含所有重要信息吗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913418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envelope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信封里装有一张圣诞贺卡。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stadium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large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thousand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audience.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这个体育场大得足以容纳一万名观众。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contain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克制自己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 one’s feelings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抑制某人的感情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 one’s anger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抑制某人的怒火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 one’s excitement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控制某人的激动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so angry that I couldn’t contain myself.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我太生气了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以至于无法克制我自己。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unable to contain her excitement.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她无法抑制内心的激动。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63701" y="2603958"/>
            <a:ext cx="1008539" cy="342130"/>
          </a:xfrm>
          <a:prstGeom prst="rect">
            <a:avLst/>
          </a:prstGeom>
        </p:spPr>
      </p:pic>
    </p:spTree>
    <p:extLst>
      <p:ext uri="{BB962C8B-B14F-4D97-AF65-F5344CB8AC3E}">
        <p14:creationId xmlns:p14="http://schemas.microsoft.com/office/powerpoint/2010/main" val="206735382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86987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container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容器；集装箱；货柜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0107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fruits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这个容器里装着许多种水果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包括苹果。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80329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contain&amp;include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易混辨析.EPS" descr="id:2147488546;FounderCES"/>
          <p:cNvPicPr/>
          <p:nvPr/>
        </p:nvPicPr>
        <p:blipFill>
          <a:blip r:embed="rId2"/>
          <a:stretch>
            <a:fillRect/>
          </a:stretch>
        </p:blipFill>
        <p:spPr>
          <a:xfrm>
            <a:off x="465989" y="891168"/>
            <a:ext cx="1930188" cy="449973"/>
          </a:xfrm>
          <a:prstGeom prst="rect">
            <a:avLst/>
          </a:prstGeom>
        </p:spPr>
      </p:pic>
      <p:graphicFrame>
        <p:nvGraphicFramePr>
          <p:cNvPr id="6" name="表格 5"/>
          <p:cNvGraphicFramePr>
            <a:graphicFrameLocks noGrp="1"/>
          </p:cNvGraphicFramePr>
          <p:nvPr>
            <p:extLst/>
          </p:nvPr>
        </p:nvGraphicFramePr>
        <p:xfrm>
          <a:off x="522515" y="1594480"/>
          <a:ext cx="11145384" cy="2194560"/>
        </p:xfrm>
        <a:graphic>
          <a:graphicData uri="http://schemas.openxmlformats.org/drawingml/2006/table">
            <a:tbl>
              <a:tblPr firstRow="1" firstCol="1" bandRow="1"/>
              <a:tblGrid>
                <a:gridCol w="1551438">
                  <a:extLst>
                    <a:ext uri="{9D8B030D-6E8A-4147-A177-3AD203B41FA5}">
                      <a16:colId xmlns:a16="http://schemas.microsoft.com/office/drawing/2014/main" val="3478432981"/>
                    </a:ext>
                  </a:extLst>
                </a:gridCol>
                <a:gridCol w="9593946">
                  <a:extLst>
                    <a:ext uri="{9D8B030D-6E8A-4147-A177-3AD203B41FA5}">
                      <a16:colId xmlns:a16="http://schemas.microsoft.com/office/drawing/2014/main" val="846135116"/>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contain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包括</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侧重</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整体内有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着重指容纳或装载的量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或表示包含在内的成分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指在某一范围或容器内有某物。它不用于进行时。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786308987"/>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包括</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侧重被包含者只是整体中的一部分。在句中常构成分词短语</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included</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including</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8854742"/>
                  </a:ext>
                </a:extLst>
              </a:tr>
            </a:tbl>
          </a:graphicData>
        </a:graphic>
      </p:graphicFrame>
      <p:sp>
        <p:nvSpPr>
          <p:cNvPr id="7"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schoolbag contains a lot of books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 a storybook.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他的书包里有很多书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包括一本故事书。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2316981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42509"/>
            <a:ext cx="11485848" cy="576248"/>
          </a:xfrm>
        </p:spPr>
        <p:txBody>
          <a:bodyPr/>
          <a:lstStyle/>
          <a:p>
            <a:pPr hangingPunct="0">
              <a:spcAft>
                <a:spcPts val="0"/>
              </a:spcAft>
            </a:pP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hand</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第一手</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亲自</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8813;FounderCES"/>
          <p:cNvPicPr/>
          <p:nvPr/>
        </p:nvPicPr>
        <p:blipFill>
          <a:blip r:embed="rId2"/>
          <a:stretch>
            <a:fillRect/>
          </a:stretch>
        </p:blipFill>
        <p:spPr>
          <a:xfrm>
            <a:off x="474697" y="907544"/>
            <a:ext cx="1930188" cy="371046"/>
          </a:xfrm>
          <a:prstGeom prst="rect">
            <a:avLst/>
          </a:prstGeom>
        </p:spPr>
      </p:pic>
      <p:sp>
        <p:nvSpPr>
          <p:cNvPr id="5" name="圆角矩形 4"/>
          <p:cNvSpPr/>
          <p:nvPr/>
        </p:nvSpPr>
        <p:spPr bwMode="auto">
          <a:xfrm>
            <a:off x="334566" y="2249861"/>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1988840"/>
            <a:ext cx="8469154" cy="503172"/>
          </a:xfrm>
          <a:prstGeom prst="rect">
            <a:avLst/>
          </a:prstGeom>
        </p:spPr>
      </p:pic>
      <p:sp>
        <p:nvSpPr>
          <p:cNvPr id="7" name="内容占位符 1"/>
          <p:cNvSpPr txBox="1">
            <a:spLocks/>
          </p:cNvSpPr>
          <p:nvPr/>
        </p:nvSpPr>
        <p:spPr bwMode="auto">
          <a:xfrm>
            <a:off x="360854" y="24016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visitors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他们让从未到过中国的游客亲身体验中国传统文化。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7609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我在互联网上直接查到了我的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成绩。</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他能够亲身体验这些变化。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056155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633384"/>
            <a:ext cx="11485848" cy="1130246"/>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climate is mild all year round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meaning it is always a good time to visit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这里一年四季气候温和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意味着一年四季任何时候都适合来游玩。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0188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 it is always a good time to visit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是现在分词短语作结果状语。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visit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是不定式短语作定语，修饰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good time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3"/>
          <a:stretch>
            <a:fillRect/>
          </a:stretch>
        </p:blipFill>
        <p:spPr>
          <a:xfrm>
            <a:off x="446239" y="3196421"/>
            <a:ext cx="1008539" cy="342130"/>
          </a:xfrm>
          <a:prstGeom prst="rect">
            <a:avLst/>
          </a:prstGeom>
        </p:spPr>
      </p:pic>
    </p:spTree>
    <p:extLst>
      <p:ext uri="{BB962C8B-B14F-4D97-AF65-F5344CB8AC3E}">
        <p14:creationId xmlns:p14="http://schemas.microsoft.com/office/powerpoint/2010/main" val="3047138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90" cy="316893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不定式作后置定语的其他几种形式：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序数词、形容词最高级或含有它们的名词短语＋不定式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不定代词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等＋不定式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抽象名词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等＋不定式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only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very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等的名词短语＋不定式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2871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他想知道全城观光的最好</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gentle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relax.</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和缓的运动会提高你放松的能力。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49364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08720"/>
            <a:ext cx="11509091" cy="3097223"/>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908720"/>
                <a:ext cx="11508929" cy="2912529"/>
              </a:xfrm>
            </p:spPr>
            <p:txBody>
              <a:bodyPr/>
              <a:lstStyle/>
              <a:p>
                <a:pPr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❷</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𝐓𝐡𝐞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𝐦𝐚𝐣𝐨𝐫𝐢𝐭𝐲</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𝐨𝐟</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𝐫𝐞𝐬𝐢𝐝𝐞𝐧𝐭𝐬</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𝐢𝐧</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𝐂𝐡𝐢𝐧𝐚𝐭𝐨𝐰𝐧</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𝐚𝐫𝐞</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still</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ethnic</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Chinese</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主句</m:t>
                        </m:r>
                      </m:lim>
                    </m:limLow>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many of whom</a:t>
                </a:r>
                <a:r>
                  <a:rPr lang="en-US" altLang="zh-CN" b="1"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i="1" dirty="0" smtClean="0">
                  <a:solidFill>
                    <a:srgbClr val="00BAF1"/>
                  </a:solidFill>
                  <a:latin typeface="Cambria Math" panose="02040503050406030204" pitchFamily="18" charset="0"/>
                  <a:ea typeface="Cambria Math" panose="02040503050406030204" pitchFamily="18" charset="0"/>
                  <a:cs typeface="Times New Roman" panose="02020603050405020304" pitchFamily="18" charset="0"/>
                </a:endParaRPr>
              </a:p>
              <a:p>
                <a:pPr algn="l" hangingPunct="0">
                  <a:spcAft>
                    <a:spcPts val="0"/>
                  </a:spcAft>
                </a:pP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𝐦𝐚𝐧𝐲</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𝐨𝐟</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𝐰𝐡𝐨𝐦</m:t>
                            </m:r>
                            <m:r>
                              <m:rPr>
                                <m:nor/>
                              </m:rPr>
                              <a:rPr lang="en-US" altLang="zh-CN" b="1" i="0"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𝐝𝐨</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𝐧𝐨𝐭</m:t>
                            </m:r>
                            <m:r>
                              <a:rPr lang="en-US" altLang="zh-CN" b="1" i="1"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speak</m:t>
                            </m:r>
                            <m:r>
                              <m:rPr>
                                <m:nor/>
                              </m:rPr>
                              <a:rPr lang="en-US" altLang="zh-CN" b="1" dirty="0">
                                <a:solidFill>
                                  <a:srgbClr val="00BAF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English</m:t>
                            </m:r>
                            <m:r>
                              <m:rPr>
                                <m:nor/>
                              </m:rPr>
                              <a:rPr lang="en-US" altLang="zh-CN" b="1" dirty="0">
                                <a:solidFill>
                                  <a:srgbClr val="00BAF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fluently</m:t>
                            </m:r>
                          </m:e>
                        </m:bar>
                      </m:e>
                      <m:lim>
                        <m:r>
                          <m:rPr>
                            <m:nor/>
                          </m:rPr>
                          <a:rPr lang="zh-CN" altLang="zh-CN" b="1">
                            <a:solidFill>
                              <a:srgbClr val="00BAF1"/>
                            </a:solidFill>
                            <a:latin typeface="楷体" panose="02010609060101010101" pitchFamily="49" charset="-122"/>
                            <a:ea typeface="楷体" panose="02010609060101010101" pitchFamily="49" charset="-122"/>
                            <a:cs typeface="Times New Roman" panose="02020603050405020304" pitchFamily="18" charset="0"/>
                          </a:rPr>
                          <m:t>非限制性定语从句</m:t>
                        </m:r>
                      </m:lim>
                    </m:limLow>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唐人街的大多数居民仍然是华人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他们中的许多人英语说得不流利。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908720"/>
                <a:ext cx="11508929" cy="2912529"/>
              </a:xfrm>
              <a:blipFill>
                <a:blip r:embed="rId2"/>
                <a:stretch>
                  <a:fillRect l="-794" r="-583" b="-20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8354677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whom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不定代词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whom/which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结构引导的定语从句，往往出现在非限制性定语从句中，表示一种所属关系。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pic>
        <p:nvPicPr>
          <p:cNvPr id="4" name="qq07.jpg" descr="id:2147490750;FounderCES"/>
          <p:cNvPicPr/>
          <p:nvPr/>
        </p:nvPicPr>
        <p:blipFill>
          <a:blip r:embed="rId3"/>
          <a:stretch>
            <a:fillRect/>
          </a:stretch>
        </p:blipFill>
        <p:spPr>
          <a:xfrm>
            <a:off x="2914507" y="2135196"/>
            <a:ext cx="6283756" cy="3288413"/>
          </a:xfrm>
          <a:prstGeom prst="rect">
            <a:avLst/>
          </a:prstGeom>
        </p:spPr>
      </p:pic>
    </p:spTree>
    <p:extLst>
      <p:ext uri="{BB962C8B-B14F-4D97-AF65-F5344CB8AC3E}">
        <p14:creationId xmlns:p14="http://schemas.microsoft.com/office/powerpoint/2010/main" val="1926329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admit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承认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准许进入</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或加入</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definitely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我不得不承认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再次回到这座城市感觉确实很好。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625188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Maria has written two novels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 of which have been made into television series.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玛丽亚写了两部小说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都被拍成了电视剧。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room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window of which/of which the window faces the river.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那里有一个房间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窗户朝着河的方向。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934363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900235"/>
          </a:xfrm>
        </p:spPr>
        <p:txBody>
          <a:bodyPr/>
          <a:lstStyle/>
          <a:p>
            <a:pPr algn="ctr" hangingPunct="0">
              <a:spcAft>
                <a:spcPts val="0"/>
              </a:spcAft>
            </a:pP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为了避免重复，突出关键词，并使上下文紧密衔接，有时会在句子中省去一个或几个句子成分，这种语法现象被称为省略。根据语境需要，可以省略句子中承前或启后的相同的某些成分。常见的有以下几种：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省略主语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特别是在口语中，我们往往可以省略句子的主语，使对话更加简洁明了、通俗易懂。例如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EPS" descr="id:2147489269;FounderCES"/>
          <p:cNvPicPr/>
          <p:nvPr/>
        </p:nvPicPr>
        <p:blipFill>
          <a:blip r:embed="rId2"/>
          <a:stretch>
            <a:fillRect/>
          </a:stretch>
        </p:blipFill>
        <p:spPr>
          <a:xfrm>
            <a:off x="3200200" y="764704"/>
            <a:ext cx="5775326" cy="631510"/>
          </a:xfrm>
          <a:prstGeom prst="rect">
            <a:avLst/>
          </a:prstGeom>
        </p:spPr>
      </p:pic>
    </p:spTree>
    <p:extLst>
      <p:ext uri="{BB962C8B-B14F-4D97-AF65-F5344CB8AC3E}">
        <p14:creationId xmlns:p14="http://schemas.microsoft.com/office/powerpoint/2010/main" val="372045114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to take a week’s holiday.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You can</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Forget it. We’re too busy.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我想休一周的假。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算了吧。我们太忙了。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about seeing the new movie at the theatre tonight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Sounds great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I’ve got to go over my notes for tomorrow’s exam.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今天晚上我们去电影院看这部新影片，怎么样？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好主意，但是我还得复习明天考试的笔记。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53381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省略谓语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Anybody here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有人吗？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Is there</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Anything I can do for you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有什么可以为您效劳吗？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省略主语和谓语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I do for you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 want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orange juice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先生，喝点儿什么？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请来一些橙汁。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you find your visit to Qingdao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Joanna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wonderful indeed.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乔安娜，这次去青岛旅游感觉如何？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噢，棒极了。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383724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省略动词不定式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后的动词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有时候动词不定式的动词在前文已经出现，为了避免重复，故将再次出现的动词省略，只保留动词不定式符号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，其否定式为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。动词不定式的省略，常常出现在某些动词或形容词的后面。如：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delighted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afraid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等。例如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wanted to ride his bicycle in the street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his mother told him not to </a:t>
            </a:r>
            <a:r>
              <a:rPr lang="zh-CN" altLang="zh-CN" b="1"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ride it</a:t>
            </a:r>
            <a:r>
              <a:rPr lang="zh-CN" altLang="zh-CN" b="1"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这男孩想在街上骑自行车，但他妈妈告诉他不能那么做。</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91617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would like to go to the cinema with 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go to the cinema with you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谁愿意和我一起去看电影？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我愿意。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be away on a business trip. Would you mind looking after my cat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at all. I’d be happy to </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look after your cat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我要去外地出差。你介意帮我照料一下猫吗？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不介意。我很乐意这么做。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196480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省略定语从句的关系代词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在限制性定语从句中，作宾语的关系代词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常常可以省略。例如：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this the reason </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that/which</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explained at the meeting for his carelessness in his work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？这是他在会议上解释他工作粗心的原因吗？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whom/who/that</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came across just now is my former teacher.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你刚才遇见的男人是我以前的老师。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054459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省略状语从句的主语和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在状语从句中，如果从句主语与主句主语一致，且从句中含有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动词时，可以同时省略从句中的主语和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动词。另外，如果从句主语是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动词，也可以同时省略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hear Johnson was badly injured in the accident.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go and see him.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我听说约翰逊在事故中受了重伤。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如果真是这样，我们去看望他吧。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 was</a:t>
            </a:r>
            <a:r>
              <a:rPr lang="zh-CN"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United States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met Mary and later we got married.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在美国时，我认识了玛丽，后来我们结婚了。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948547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346237"/>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版《普通高中英语课程标准》首次提出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并为英语学科确定四项学科核心素养：语言能力、文化意识、思维品质、学习能力。随后的高考重点突出了对核心素养的考查。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本单元以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多元文化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为话题，涉及多元文化在美国和中国社会各个领域的体现，帮助学生认识世界上多元文化共存的现象，加深学生对文化差异的理解和尊重，形成开放包容的性格，并鼓励他们积极促进多元文化的和谐发展。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9326;FounderCES"/>
          <p:cNvPicPr/>
          <p:nvPr/>
        </p:nvPicPr>
        <p:blipFill>
          <a:blip r:embed="rId2"/>
          <a:stretch>
            <a:fillRect/>
          </a:stretch>
        </p:blipFill>
        <p:spPr>
          <a:xfrm>
            <a:off x="3214886" y="764704"/>
            <a:ext cx="5760640" cy="602448"/>
          </a:xfrm>
          <a:prstGeom prst="rect">
            <a:avLst/>
          </a:prstGeom>
        </p:spPr>
      </p:pic>
      <p:pic>
        <p:nvPicPr>
          <p:cNvPr id="4" name="ST07.EPS" descr="id:2147489333;FounderCES"/>
          <p:cNvPicPr>
            <a:picLocks/>
          </p:cNvPicPr>
          <p:nvPr/>
        </p:nvPicPr>
        <p:blipFill>
          <a:blip r:embed="rId3"/>
          <a:stretch>
            <a:fillRect/>
          </a:stretch>
        </p:blipFill>
        <p:spPr bwMode="auto">
          <a:xfrm>
            <a:off x="2508562" y="1556792"/>
            <a:ext cx="7187043" cy="2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812936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下面文段围绕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文化意识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这一英语学科素养展开，本文通过介绍崇尚自我奋斗、尊重体力劳动的美国文化，旨在让中学生认识到劳动的意义，从而培养他们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劳动光荣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的意识。劳动创造了人类和人类文明，是人类赖以生存和发展的决定力量。幸福、美满的生活需要我们用自己勤奋的双手通过辛勤的劳动去创造。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5020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 to admit the models below are real masterpieces.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你不得不承认下面的这些模型是真正的杰作。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这个剧院可容纳一千人。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doing/having 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某物进入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admitted to/into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被录取；被接纳；被允许进入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admitted as...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被接纳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她承认读过这封信。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这个男孩很高兴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因为他被他梦想的大学录取了。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81075" y="1942959"/>
            <a:ext cx="1008539" cy="342130"/>
          </a:xfrm>
          <a:prstGeom prst="rect">
            <a:avLst/>
          </a:prstGeom>
        </p:spPr>
      </p:pic>
    </p:spTree>
    <p:extLst>
      <p:ext uri="{BB962C8B-B14F-4D97-AF65-F5344CB8AC3E}">
        <p14:creationId xmlns:p14="http://schemas.microsoft.com/office/powerpoint/2010/main" val="379319449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多元文化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文化意识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characteristic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self-made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efforts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beginning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occupies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commands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factory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farmer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252626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attitude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manual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aspects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invited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luxuriously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furnished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evidence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afford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foreign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expensive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education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hostess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probably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dishes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afterward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furthermore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merely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quickly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assembled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various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bought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bakery</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4585295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contrary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hostess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pride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preparation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dishes.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digging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flowerbeds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wife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dishwashing.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dishes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summer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highway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education.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1956681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句型解读.EPS" descr="id:2147489340;FounderCES"/>
          <p:cNvPicPr/>
          <p:nvPr/>
        </p:nvPicPr>
        <p:blipFill>
          <a:blip r:embed="rId2"/>
          <a:stretch>
            <a:fillRect/>
          </a:stretch>
        </p:blipFill>
        <p:spPr>
          <a:xfrm>
            <a:off x="448572" y="881885"/>
            <a:ext cx="1930188" cy="379144"/>
          </a:xfrm>
          <a:prstGeom prst="rect">
            <a:avLst/>
          </a:prstGeom>
        </p:spPr>
      </p:pic>
      <p:sp>
        <p:nvSpPr>
          <p:cNvPr id="4" name="圆角矩形 3"/>
          <p:cNvSpPr/>
          <p:nvPr/>
        </p:nvSpPr>
        <p:spPr bwMode="auto">
          <a:xfrm>
            <a:off x="334566" y="1481605"/>
            <a:ext cx="11526508" cy="1810235"/>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484784"/>
            <a:ext cx="11485848" cy="168796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characteristic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self-made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efforts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beginning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465622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是一个含有两个定语从句的主从复合句，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has become almost a tradition”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为定语从句，修饰先行词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has risen to the top through his own efforts”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为定语从句，修饰先行词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characteristic of American culture is to respect the self-made 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respect the self-made 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为动词不定式作表语。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几乎已经成为传统的美国文化特征之一是尊重自我创造者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这类人凭借自己的努力上升到社会顶层，通常用自己的双手工作起家。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分析.EPS" descr="id:2147489347;FounderCES"/>
          <p:cNvPicPr/>
          <p:nvPr/>
        </p:nvPicPr>
        <p:blipFill>
          <a:blip r:embed="rId2"/>
          <a:stretch>
            <a:fillRect/>
          </a:stretch>
        </p:blipFill>
        <p:spPr>
          <a:xfrm>
            <a:off x="484005" y="944199"/>
            <a:ext cx="639400" cy="303828"/>
          </a:xfrm>
          <a:prstGeom prst="rect">
            <a:avLst/>
          </a:prstGeom>
        </p:spPr>
      </p:pic>
      <p:pic>
        <p:nvPicPr>
          <p:cNvPr id="4" name="译文.EPS" descr="id:2147489354;FounderCES"/>
          <p:cNvPicPr/>
          <p:nvPr/>
        </p:nvPicPr>
        <p:blipFill>
          <a:blip r:embed="rId3"/>
          <a:stretch>
            <a:fillRect/>
          </a:stretch>
        </p:blipFill>
        <p:spPr>
          <a:xfrm>
            <a:off x="457879" y="3680134"/>
            <a:ext cx="639400" cy="300279"/>
          </a:xfrm>
          <a:prstGeom prst="rect">
            <a:avLst/>
          </a:prstGeom>
        </p:spPr>
      </p:pic>
    </p:spTree>
    <p:extLst>
      <p:ext uri="{BB962C8B-B14F-4D97-AF65-F5344CB8AC3E}">
        <p14:creationId xmlns:p14="http://schemas.microsoft.com/office/powerpoint/2010/main" val="410956885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2792239"/>
          </a:xfrm>
        </p:spPr>
        <p:txBody>
          <a:bodyPr/>
          <a:lstStyle/>
          <a:p>
            <a:pPr hangingPunct="0">
              <a:spcAft>
                <a:spcPts val="0"/>
              </a:spcAft>
              <a:tabLst>
                <a:tab pos="56800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characteristic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800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occupy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pains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8007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labourer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劳动者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hostess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女主人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800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pride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而自豪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800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construction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pay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赔偿，付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1.EPS" descr="id:2147489361;FounderCES"/>
          <p:cNvPicPr/>
          <p:nvPr/>
        </p:nvPicPr>
        <p:blipFill>
          <a:blip r:embed="rId2">
            <a:clrChange>
              <a:clrFrom>
                <a:srgbClr val="FFFFFF"/>
              </a:clrFrom>
              <a:clrTo>
                <a:srgbClr val="FFFFFF">
                  <a:alpha val="0"/>
                </a:srgbClr>
              </a:clrTo>
            </a:clrChange>
          </a:blip>
          <a:stretch>
            <a:fillRect/>
          </a:stretch>
        </p:blipFill>
        <p:spPr>
          <a:xfrm>
            <a:off x="405028" y="857305"/>
            <a:ext cx="1930188" cy="449454"/>
          </a:xfrm>
          <a:prstGeom prst="rect">
            <a:avLst/>
          </a:prstGeom>
        </p:spPr>
      </p:pic>
    </p:spTree>
    <p:extLst>
      <p:ext uri="{BB962C8B-B14F-4D97-AF65-F5344CB8AC3E}">
        <p14:creationId xmlns:p14="http://schemas.microsoft.com/office/powerpoint/2010/main" val="345843082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1684244"/>
          </a:xfrm>
        </p:spPr>
        <p:txBody>
          <a:bodyPr/>
          <a:lstStyle/>
          <a:p>
            <a:pPr hangingPunct="0">
              <a:spcAft>
                <a:spcPts val="0"/>
              </a:spcAft>
              <a:tabLst>
                <a:tab pos="56978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effort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978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furthermore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此外，而且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aspect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978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 on table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服务顾客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2.EPS" descr="id:2147489368;FounderCES"/>
          <p:cNvPicPr/>
          <p:nvPr/>
        </p:nvPicPr>
        <p:blipFill>
          <a:blip r:embed="rId2">
            <a:clrChange>
              <a:clrFrom>
                <a:srgbClr val="FFFFFF"/>
              </a:clrFrom>
              <a:clrTo>
                <a:srgbClr val="FFFFFF">
                  <a:alpha val="0"/>
                </a:srgbClr>
              </a:clrTo>
            </a:clrChange>
          </a:blip>
          <a:stretch>
            <a:fillRect/>
          </a:stretch>
        </p:blipFill>
        <p:spPr>
          <a:xfrm>
            <a:off x="405692" y="870825"/>
            <a:ext cx="1893371" cy="469943"/>
          </a:xfrm>
          <a:prstGeom prst="rect">
            <a:avLst/>
          </a:prstGeom>
        </p:spPr>
      </p:pic>
    </p:spTree>
    <p:extLst>
      <p:ext uri="{BB962C8B-B14F-4D97-AF65-F5344CB8AC3E}">
        <p14:creationId xmlns:p14="http://schemas.microsoft.com/office/powerpoint/2010/main" val="3346723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95695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admission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承认，供认；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准许加入；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入场费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0827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wept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admission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收到录取通知书时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他高兴地流下了眼泪。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0586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631</TotalTime>
  <Words>6170</Words>
  <Application>Microsoft Office PowerPoint</Application>
  <PresentationFormat>自定义</PresentationFormat>
  <Paragraphs>390</Paragraphs>
  <Slides>86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86</vt:i4>
      </vt:variant>
    </vt:vector>
  </HeadingPairs>
  <TitlesOfParts>
    <vt:vector size="97"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601</cp:revision>
  <dcterms:created xsi:type="dcterms:W3CDTF">2020-11-06T05:24:00Z</dcterms:created>
  <dcterms:modified xsi:type="dcterms:W3CDTF">2025-11-09T07:30:45Z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